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7" r:id="rId2"/>
    <p:sldMasterId id="2147483701" r:id="rId3"/>
  </p:sldMasterIdLst>
  <p:notesMasterIdLst>
    <p:notesMasterId r:id="rId29"/>
  </p:notesMasterIdLst>
  <p:handoutMasterIdLst>
    <p:handoutMasterId r:id="rId30"/>
  </p:handoutMasterIdLst>
  <p:sldIdLst>
    <p:sldId id="256" r:id="rId4"/>
    <p:sldId id="261" r:id="rId5"/>
    <p:sldId id="315" r:id="rId6"/>
    <p:sldId id="317" r:id="rId7"/>
    <p:sldId id="316" r:id="rId8"/>
    <p:sldId id="318" r:id="rId9"/>
    <p:sldId id="319" r:id="rId10"/>
    <p:sldId id="266" r:id="rId11"/>
    <p:sldId id="320" r:id="rId12"/>
    <p:sldId id="321" r:id="rId13"/>
    <p:sldId id="323" r:id="rId14"/>
    <p:sldId id="324" r:id="rId15"/>
    <p:sldId id="325" r:id="rId16"/>
    <p:sldId id="322" r:id="rId17"/>
    <p:sldId id="326" r:id="rId18"/>
    <p:sldId id="308" r:id="rId19"/>
    <p:sldId id="328" r:id="rId20"/>
    <p:sldId id="331" r:id="rId21"/>
    <p:sldId id="329" r:id="rId22"/>
    <p:sldId id="327" r:id="rId23"/>
    <p:sldId id="330" r:id="rId24"/>
    <p:sldId id="332" r:id="rId25"/>
    <p:sldId id="276" r:id="rId26"/>
    <p:sldId id="272" r:id="rId27"/>
    <p:sldId id="300" r:id="rId28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9FD"/>
    <a:srgbClr val="5CE600"/>
    <a:srgbClr val="A6F173"/>
    <a:srgbClr val="21242C"/>
    <a:srgbClr val="00BFF3"/>
    <a:srgbClr val="95BC47"/>
    <a:srgbClr val="7E8289"/>
    <a:srgbClr val="7A9D34"/>
    <a:srgbClr val="95BC46"/>
    <a:srgbClr val="E76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1" autoAdjust="0"/>
    <p:restoredTop sz="96255"/>
  </p:normalViewPr>
  <p:slideViewPr>
    <p:cSldViewPr snapToGrid="0">
      <p:cViewPr>
        <p:scale>
          <a:sx n="143" d="100"/>
          <a:sy n="143" d="100"/>
        </p:scale>
        <p:origin x="2256" y="16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10/23/15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7B63E-B9AC-476A-94C2-F31B3C5BCB35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AB56D-6543-4563-BDE9-682DB42B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0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E7F87-FB4B-B449-A06B-9AB8C1D6E3F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57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8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October 23, 2015  |  Columbus OH</a:t>
            </a:r>
            <a:endParaRPr lang="en-US" sz="7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4" y="330525"/>
            <a:ext cx="1455384" cy="14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  <a:latin typeface="Lato"/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  <a:latin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8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October 23, 2015  |  Columbus OH</a:t>
            </a:r>
            <a:endParaRPr lang="en-US" sz="7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4" y="330525"/>
            <a:ext cx="1455384" cy="14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1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  <a:latin typeface="Lato"/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  <a:latin typeface="Lato"/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4" y="1115170"/>
            <a:ext cx="4120142" cy="3196083"/>
          </a:xfrm>
        </p:spPr>
        <p:txBody>
          <a:bodyPr/>
          <a:lstStyle>
            <a:lvl2pPr marL="137156" indent="137156">
              <a:defRPr/>
            </a:lvl2pPr>
            <a:lvl3pPr marL="274313" indent="137156">
              <a:defRPr/>
            </a:lvl3pPr>
            <a:lvl4pPr marL="411470" indent="137156">
              <a:defRPr/>
            </a:lvl4pPr>
            <a:lvl5pPr marL="548627" indent="137156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56" indent="137156">
              <a:defRPr/>
            </a:lvl2pPr>
            <a:lvl3pPr marL="274313" indent="137156">
              <a:defRPr/>
            </a:lvl3pPr>
            <a:lvl4pPr marL="411470" indent="137156">
              <a:defRPr/>
            </a:lvl4pPr>
            <a:lvl5pPr marL="548627" indent="137156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35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  <a:latin typeface="Lato"/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  <a:latin typeface="Lato"/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1350169"/>
            <a:ext cx="8503444" cy="2658666"/>
          </a:xfrm>
        </p:spPr>
        <p:txBody>
          <a:bodyPr/>
          <a:lstStyle>
            <a:lvl2pPr marL="137156" indent="137156">
              <a:defRPr/>
            </a:lvl2pPr>
            <a:lvl3pPr marL="274313" indent="137156">
              <a:defRPr/>
            </a:lvl3pPr>
            <a:lvl4pPr marL="411470" indent="137156">
              <a:defRPr/>
            </a:lvl4pPr>
            <a:lvl5pPr marL="548627" indent="137156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1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4" y="1115170"/>
            <a:ext cx="4120142" cy="3196083"/>
          </a:xfrm>
        </p:spPr>
        <p:txBody>
          <a:bodyPr/>
          <a:lstStyle>
            <a:lvl2pPr marL="137156" indent="137156">
              <a:defRPr/>
            </a:lvl2pPr>
            <a:lvl3pPr marL="274313" indent="137156">
              <a:defRPr/>
            </a:lvl3pPr>
            <a:lvl4pPr marL="411470" indent="137156">
              <a:defRPr/>
            </a:lvl4pPr>
            <a:lvl5pPr marL="548627" indent="137156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56" indent="137156">
              <a:defRPr/>
            </a:lvl2pPr>
            <a:lvl3pPr marL="274313" indent="137156">
              <a:defRPr/>
            </a:lvl3pPr>
            <a:lvl4pPr marL="411470" indent="137156">
              <a:defRPr/>
            </a:lvl4pPr>
            <a:lvl5pPr marL="548627" indent="137156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1350169"/>
            <a:ext cx="8503444" cy="2658666"/>
          </a:xfrm>
        </p:spPr>
        <p:txBody>
          <a:bodyPr/>
          <a:lstStyle>
            <a:lvl2pPr marL="137156" indent="137156">
              <a:defRPr/>
            </a:lvl2pPr>
            <a:lvl3pPr marL="274313" indent="137156">
              <a:defRPr/>
            </a:lvl3pPr>
            <a:lvl4pPr marL="411470" indent="137156">
              <a:defRPr/>
            </a:lvl4pPr>
            <a:lvl5pPr marL="548627" indent="137156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983" y="2736058"/>
            <a:ext cx="7335079" cy="515210"/>
          </a:xfrm>
        </p:spPr>
        <p:txBody>
          <a:bodyPr anchor="ctr"/>
          <a:lstStyle>
            <a:lvl1pPr algn="l">
              <a:lnSpc>
                <a:spcPct val="70000"/>
              </a:lnSpc>
              <a:defRPr sz="4500" b="1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982" y="3297257"/>
            <a:ext cx="7335079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5982" y="3678144"/>
            <a:ext cx="1740749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rot="2700000">
            <a:off x="4540522" y="2250392"/>
            <a:ext cx="12668168" cy="12617487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783"/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458388"/>
            <a:ext cx="1690964" cy="5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4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6714" y="2736058"/>
            <a:ext cx="7335079" cy="515210"/>
          </a:xfrm>
        </p:spPr>
        <p:txBody>
          <a:bodyPr anchor="ctr"/>
          <a:lstStyle>
            <a:lvl1pPr algn="l">
              <a:lnSpc>
                <a:spcPct val="70000"/>
              </a:lnSpc>
              <a:defRPr sz="4500" b="1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713" y="3297257"/>
            <a:ext cx="7335079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rot="2700000">
            <a:off x="5241014" y="2894447"/>
            <a:ext cx="12668168" cy="12617487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783"/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5" y="404133"/>
            <a:ext cx="1154951" cy="3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52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82" y="4682161"/>
            <a:ext cx="932342" cy="309152"/>
          </a:xfrm>
          <a:prstGeom prst="rect">
            <a:avLst/>
          </a:prstGeom>
        </p:spPr>
      </p:pic>
      <p:sp>
        <p:nvSpPr>
          <p:cNvPr id="8" name="Rectangle 7"/>
          <p:cNvSpPr>
            <a:spLocks noChangeAspect="1"/>
          </p:cNvSpPr>
          <p:nvPr userDrawn="1"/>
        </p:nvSpPr>
        <p:spPr>
          <a:xfrm rot="2700000">
            <a:off x="8115745" y="-1647440"/>
            <a:ext cx="2627675" cy="2586585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783"/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bg-BG" sz="1400" dirty="0" smtClean="0">
                <a:solidFill>
                  <a:srgbClr val="FFFFFF"/>
                </a:solidFill>
              </a:rPr>
              <a:t> 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4" y="1115170"/>
            <a:ext cx="4120142" cy="3196083"/>
          </a:xfrm>
        </p:spPr>
        <p:txBody>
          <a:bodyPr/>
          <a:lstStyle>
            <a:lvl2pPr marL="137156" indent="-137156">
              <a:defRPr sz="1800"/>
            </a:lvl2pPr>
            <a:lvl3pPr marL="342892" indent="-137156">
              <a:defRPr/>
            </a:lvl3pPr>
            <a:lvl4pPr marL="548627" indent="-137156">
              <a:defRPr/>
            </a:lvl4pPr>
            <a:lvl5pPr marL="754361" indent="-137156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712392" y="1115170"/>
            <a:ext cx="4120142" cy="3196083"/>
          </a:xfrm>
        </p:spPr>
        <p:txBody>
          <a:bodyPr/>
          <a:lstStyle>
            <a:lvl2pPr marL="137156" indent="-137156">
              <a:defRPr sz="1800"/>
            </a:lvl2pPr>
            <a:lvl3pPr marL="342892" indent="-137156">
              <a:defRPr/>
            </a:lvl3pPr>
            <a:lvl4pPr marL="548627" indent="-137156">
              <a:defRPr/>
            </a:lvl4pPr>
            <a:lvl5pPr marL="754361" indent="-137156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3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 userDrawn="1"/>
        </p:nvSpPr>
        <p:spPr>
          <a:xfrm rot="2700000">
            <a:off x="8109782" y="-1647440"/>
            <a:ext cx="2627675" cy="2586585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783"/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bg-BG" sz="1400" dirty="0" smtClean="0">
                <a:solidFill>
                  <a:srgbClr val="FFFFFF"/>
                </a:solidFill>
              </a:rPr>
              <a:t> 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2" y="1359673"/>
            <a:ext cx="8503922" cy="2951581"/>
          </a:xfrm>
        </p:spPr>
        <p:txBody>
          <a:bodyPr/>
          <a:lstStyle>
            <a:lvl2pPr marL="137156" indent="-137156">
              <a:defRPr sz="1800"/>
            </a:lvl2pPr>
            <a:lvl3pPr marL="342892" indent="-137156">
              <a:defRPr/>
            </a:lvl3pPr>
            <a:lvl4pPr marL="548627" indent="-137156">
              <a:defRPr/>
            </a:lvl4pPr>
            <a:lvl5pPr marL="754361" indent="-137156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82" y="4682161"/>
            <a:ext cx="932342" cy="3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96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 userDrawn="1"/>
        </p:nvSpPr>
        <p:spPr>
          <a:xfrm rot="2700000">
            <a:off x="8109782" y="-1647440"/>
            <a:ext cx="2627675" cy="2586585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783"/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bg-BG" sz="1400" dirty="0" smtClean="0">
                <a:solidFill>
                  <a:srgbClr val="FFFFFF"/>
                </a:solidFill>
              </a:rPr>
              <a:t> 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82" y="4682161"/>
            <a:ext cx="932342" cy="3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47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 userDrawn="1"/>
        </p:nvSpPr>
        <p:spPr>
          <a:xfrm rot="2700000">
            <a:off x="8109782" y="-1647440"/>
            <a:ext cx="2627675" cy="25865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783"/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bg-BG" sz="1400" dirty="0" smtClean="0">
                <a:solidFill>
                  <a:srgbClr val="FFFFFF"/>
                </a:solidFill>
              </a:rPr>
              <a:t> 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8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5" Type="http://schemas.openxmlformats.org/officeDocument/2006/relationships/image" Target="../media/image1.em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October 23, 2015  |  Columbus OH</a:t>
            </a:r>
            <a:endParaRPr lang="en-US" sz="7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54" y="4595265"/>
            <a:ext cx="621553" cy="6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56" indent="137156" algn="l" defTabSz="68579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13" indent="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08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70" indent="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27" indent="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783" indent="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9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56" indent="-137156" algn="l" defTabSz="68579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342892" indent="-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08" algn="l"/>
        </a:tabLst>
        <a:defRPr sz="2100" kern="1200" baseline="0">
          <a:solidFill>
            <a:srgbClr val="21242C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548627" indent="-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rgbClr val="21242C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754361" indent="-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rgbClr val="21242C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960096" indent="-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rgbClr val="21242C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>
                <a:solidFill>
                  <a:srgbClr val="2A2D33">
                    <a:tint val="75000"/>
                  </a:srgbClr>
                </a:solidFill>
                <a:latin typeface="Lato"/>
              </a:rPr>
              <a:pPr/>
              <a:t>‹#›</a:t>
            </a:fld>
            <a:endParaRPr lang="en-US" dirty="0">
              <a:solidFill>
                <a:srgbClr val="2A2D33">
                  <a:tint val="75000"/>
                </a:srgbClr>
              </a:solidFill>
              <a:latin typeface="Lato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54" y="4595265"/>
            <a:ext cx="621553" cy="621553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October 23, 2015  |  Columbus OH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07655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56" indent="137156" algn="l" defTabSz="68579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13" indent="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08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70" indent="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27" indent="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783" indent="137156" algn="l" defTabSz="685783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304" y="2149879"/>
            <a:ext cx="8129586" cy="515210"/>
          </a:xfrm>
        </p:spPr>
        <p:txBody>
          <a:bodyPr>
            <a:normAutofit fontScale="90000"/>
          </a:bodyPr>
          <a:lstStyle/>
          <a:p>
            <a:r>
              <a:rPr lang="en-US" i="1" dirty="0" smtClean="0">
                <a:latin typeface="Bookman Old Style"/>
                <a:cs typeface="Bookman Old Style"/>
              </a:rPr>
              <a:t>Free Your On-Premises Data!</a:t>
            </a:r>
            <a:endParaRPr lang="en-US" i="1" dirty="0">
              <a:latin typeface="Bookman Old Style"/>
              <a:cs typeface="Bookman Old Style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7642" y="3129415"/>
            <a:ext cx="5085049" cy="840616"/>
          </a:xfrm>
          <a:prstGeom prst="rect">
            <a:avLst/>
          </a:prstGeom>
        </p:spPr>
        <p:txBody>
          <a:bodyPr vert="horz" lIns="68579" tIns="34289" rIns="68579" bIns="34289" rtlCol="0">
            <a:normAutofit fontScale="77500" lnSpcReduction="20000"/>
          </a:bodyPr>
          <a:lstStyle>
            <a:lvl1pPr marL="0" indent="0" algn="l" defTabSz="68579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None/>
              <a:defRPr sz="1200" kern="1200" baseline="0">
                <a:solidFill>
                  <a:srgbClr val="5CE60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4313" indent="13715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226308" algn="l"/>
              </a:tabLst>
              <a:defRPr sz="21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11470" indent="13715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27" indent="13715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685783" indent="13715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323"/>
            <a:r>
              <a:rPr lang="en-US" sz="2100" dirty="0" smtClean="0">
                <a:solidFill>
                  <a:schemeClr val="accent4"/>
                </a:solidFill>
                <a:latin typeface="Bookman Old Style"/>
                <a:cs typeface="Bookman Old Style"/>
              </a:rPr>
              <a:t>Sam Basu | @samidip</a:t>
            </a:r>
          </a:p>
          <a:p>
            <a:pPr marL="56323"/>
            <a:r>
              <a:rPr lang="en-US" sz="2100" i="1" dirty="0" smtClean="0">
                <a:solidFill>
                  <a:schemeClr val="tx1"/>
                </a:solidFill>
                <a:latin typeface="Bookman Old Style"/>
                <a:cs typeface="Bookman Old Style"/>
              </a:rPr>
              <a:t>Developer Advocate | Telerik</a:t>
            </a:r>
          </a:p>
          <a:p>
            <a:pPr marL="56323"/>
            <a:r>
              <a:rPr lang="en-US" sz="2100" i="1" dirty="0" smtClean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Major foodie | </a:t>
            </a:r>
            <a:r>
              <a:rPr lang="en-US" sz="2100" i="1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I</a:t>
            </a:r>
            <a:r>
              <a:rPr lang="en-US" sz="2100" i="1" dirty="0" smtClean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nto gadgets, web, mobile</a:t>
            </a:r>
            <a:endParaRPr lang="en-US" sz="2100" i="1" dirty="0">
              <a:solidFill>
                <a:sysClr val="windowText" lastClr="000000"/>
              </a:solidFill>
              <a:latin typeface="Bookman Old Style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83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73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83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95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20" y="607801"/>
            <a:ext cx="8503920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Data Connectors in Backend Services!</a:t>
            </a:r>
            <a:endParaRPr lang="en-US" i="1" dirty="0">
              <a:latin typeface="Bookman Old Style"/>
              <a:cs typeface="Bookman Old Style"/>
            </a:endParaRPr>
          </a:p>
        </p:txBody>
      </p:sp>
      <p:pic>
        <p:nvPicPr>
          <p:cNvPr id="9" name="Picture 8" descr="Screen Shot 2015-04-22 at 10.45.4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3" y="1319400"/>
            <a:ext cx="7861253" cy="29657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2873" y="4431359"/>
            <a:ext cx="6170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Did someone mention </a:t>
            </a:r>
            <a:r>
              <a:rPr lang="en-US" dirty="0" err="1" smtClean="0">
                <a:solidFill>
                  <a:srgbClr val="00B0F0"/>
                </a:solidFill>
                <a:latin typeface="Bookman Old Style"/>
                <a:cs typeface="Bookman Old Style"/>
              </a:rPr>
              <a:t>SalesForce</a:t>
            </a: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? We got you covered!</a:t>
            </a:r>
            <a:endParaRPr lang="en-US" dirty="0">
              <a:solidFill>
                <a:srgbClr val="2A2D33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4380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35" y="2459674"/>
            <a:ext cx="5007395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I like big Demos .. I cannot lie!</a:t>
            </a:r>
            <a:endParaRPr lang="en-US" i="1" dirty="0">
              <a:latin typeface="Bookman Old Style"/>
              <a:cs typeface="Bookman Old Style"/>
            </a:endParaRPr>
          </a:p>
        </p:txBody>
      </p:sp>
      <p:pic>
        <p:nvPicPr>
          <p:cNvPr id="4" name="Picture 3" descr="Screen Shot 2015-04-15 at 7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06" y="1476513"/>
            <a:ext cx="1634165" cy="1188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06" y="2961249"/>
            <a:ext cx="1953650" cy="134894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73135" y="3134148"/>
            <a:ext cx="5298747" cy="411480"/>
          </a:xfrm>
          <a:prstGeom prst="rect">
            <a:avLst/>
          </a:prstGeom>
          <a:noFill/>
        </p:spPr>
        <p:txBody>
          <a:bodyPr vert="horz" lIns="68579" tIns="34289" rIns="68579" bIns="34289" rtlCol="0" anchor="ctr">
            <a:normAutofit fontScale="925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i="1" dirty="0" smtClean="0">
                <a:latin typeface="Bookman Old Style"/>
                <a:cs typeface="Bookman Old Style"/>
              </a:rPr>
              <a:t>Let’s free your On-Premises Data </a:t>
            </a:r>
            <a:r>
              <a:rPr lang="is-IS" i="1" dirty="0" smtClean="0">
                <a:latin typeface="Bookman Old Style"/>
                <a:cs typeface="Bookman Old Style"/>
              </a:rPr>
              <a:t>…</a:t>
            </a:r>
            <a:endParaRPr lang="en-US" i="1" dirty="0">
              <a:latin typeface="Bookman Old Style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1098081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24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400"/>
            <a:ext cx="9144000" cy="2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65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5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08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13"/>
          <p:cNvSpPr/>
          <p:nvPr/>
        </p:nvSpPr>
        <p:spPr>
          <a:xfrm rot="2700000">
            <a:off x="-4747528" y="-7077"/>
            <a:ext cx="15886126" cy="48309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0" i="1" dirty="0">
                <a:latin typeface="Bookman Old Style"/>
                <a:cs typeface="Bookman Old Style"/>
              </a:rPr>
              <a:t>What’s on the plate</a:t>
            </a:r>
            <a:endParaRPr lang="en-US" sz="3000" i="1" dirty="0">
              <a:latin typeface="Bookman Old Style"/>
              <a:cs typeface="Bookman Old Style"/>
            </a:endParaRPr>
          </a:p>
        </p:txBody>
      </p:sp>
      <p:sp>
        <p:nvSpPr>
          <p:cNvPr id="5" name="Shape 339"/>
          <p:cNvSpPr/>
          <p:nvPr/>
        </p:nvSpPr>
        <p:spPr>
          <a:xfrm>
            <a:off x="351621" y="1186733"/>
            <a:ext cx="2979149" cy="2182347"/>
          </a:xfrm>
          <a:prstGeom prst="rect">
            <a:avLst/>
          </a:prstGeom>
          <a:solidFill>
            <a:srgbClr val="D9DEF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D9DEF0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D9DE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341"/>
          <p:cNvSpPr/>
          <p:nvPr/>
        </p:nvSpPr>
        <p:spPr>
          <a:xfrm flipV="1">
            <a:off x="351622" y="3187069"/>
            <a:ext cx="510861" cy="510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EF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331"/>
          <p:cNvSpPr/>
          <p:nvPr/>
        </p:nvSpPr>
        <p:spPr>
          <a:xfrm>
            <a:off x="525116" y="1805065"/>
            <a:ext cx="2656955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89" tIns="45719" rIns="34289" bIns="45719">
            <a:spAutoFit/>
          </a:bodyPr>
          <a:lstStyle>
            <a:lvl1pPr>
              <a:defRPr i="1">
                <a:solidFill>
                  <a:srgbClr val="2A324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i="0">
                <a:solidFill>
                  <a:srgbClr val="000000"/>
                </a:solidFill>
              </a:defRPr>
            </a:pPr>
            <a:r>
              <a:rPr lang="en-US" sz="1500" dirty="0" smtClean="0">
                <a:solidFill>
                  <a:srgbClr val="000000"/>
                </a:solidFill>
                <a:latin typeface="Bookman Old Style"/>
                <a:cs typeface="Bookman Old Style"/>
              </a:rPr>
              <a:t>Keep your Data in-house.</a:t>
            </a:r>
            <a:endParaRPr lang="en-US" sz="1500" dirty="0">
              <a:solidFill>
                <a:srgbClr val="000000"/>
              </a:solidFill>
              <a:latin typeface="Bookman Old Style"/>
              <a:cs typeface="Bookman Old Style"/>
            </a:endParaRPr>
          </a:p>
          <a:p>
            <a:pPr>
              <a:defRPr i="0">
                <a:solidFill>
                  <a:srgbClr val="000000"/>
                </a:solidFill>
              </a:defRPr>
            </a:pPr>
            <a:r>
              <a:rPr lang="en-US" sz="1500" dirty="0" smtClean="0">
                <a:solidFill>
                  <a:srgbClr val="000000"/>
                </a:solidFill>
                <a:latin typeface="Bookman Old Style"/>
                <a:cs typeface="Bookman Old Style"/>
              </a:rPr>
              <a:t>Expose through Services.</a:t>
            </a:r>
            <a:endParaRPr lang="en-US" sz="1500" dirty="0">
              <a:solidFill>
                <a:srgbClr val="000000"/>
              </a:solidFill>
              <a:latin typeface="Bookman Old Style"/>
              <a:cs typeface="Bookman Old Style"/>
            </a:endParaRPr>
          </a:p>
          <a:p>
            <a:pPr>
              <a:defRPr i="0">
                <a:solidFill>
                  <a:srgbClr val="000000"/>
                </a:solidFill>
              </a:defRPr>
            </a:pPr>
            <a:r>
              <a:rPr lang="en-US" sz="1500" dirty="0" smtClean="0">
                <a:solidFill>
                  <a:srgbClr val="000000"/>
                </a:solidFill>
                <a:latin typeface="Bookman Old Style"/>
                <a:cs typeface="Bookman Old Style"/>
              </a:rPr>
              <a:t>Secure &amp; X-Plat.</a:t>
            </a:r>
            <a:endParaRPr lang="en-US" sz="1500" dirty="0">
              <a:solidFill>
                <a:srgbClr val="000000"/>
              </a:solidFill>
              <a:latin typeface="Bookman Old Style"/>
              <a:cs typeface="Bookman Old Style"/>
            </a:endParaRPr>
          </a:p>
          <a:p>
            <a:pPr>
              <a:defRPr i="0">
                <a:solidFill>
                  <a:srgbClr val="000000"/>
                </a:solidFill>
              </a:defRPr>
            </a:pPr>
            <a:endParaRPr lang="en-US" sz="1500" dirty="0">
              <a:latin typeface="Bookman Old Style"/>
              <a:cs typeface="Bookman Old Style"/>
            </a:endParaRPr>
          </a:p>
          <a:p>
            <a:pPr>
              <a:defRPr i="0">
                <a:solidFill>
                  <a:srgbClr val="000000"/>
                </a:solidFill>
              </a:defRPr>
            </a:pPr>
            <a:r>
              <a:rPr lang="en-US" sz="1500" dirty="0" smtClean="0">
                <a:solidFill>
                  <a:srgbClr val="000000"/>
                </a:solidFill>
                <a:latin typeface="Bookman Old Style"/>
                <a:cs typeface="Bookman Old Style"/>
              </a:rPr>
              <a:t>Your Data Everywhere!</a:t>
            </a:r>
            <a:endParaRPr sz="1500" dirty="0">
              <a:latin typeface="Bookman Old Style"/>
              <a:cs typeface="Bookman Old Style"/>
            </a:endParaRPr>
          </a:p>
        </p:txBody>
      </p:sp>
      <p:sp>
        <p:nvSpPr>
          <p:cNvPr id="8" name="Shape 332"/>
          <p:cNvSpPr/>
          <p:nvPr/>
        </p:nvSpPr>
        <p:spPr>
          <a:xfrm>
            <a:off x="449137" y="1341389"/>
            <a:ext cx="67757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45719" rIns="34289" bIns="45719">
            <a:spAutoFit/>
          </a:bodyPr>
          <a:lstStyle>
            <a:lvl1pPr>
              <a:defRPr sz="6000" b="1">
                <a:solidFill>
                  <a:srgbClr val="8D93A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3600" dirty="0"/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5411" y="1752322"/>
            <a:ext cx="2259392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099" rtlCol="0" anchor="t">
            <a:spAutoFit/>
          </a:bodyPr>
          <a:lstStyle/>
          <a:p>
            <a:pPr latinLnBrk="1" hangingPunct="0"/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  <a:sym typeface="Helvetica"/>
              </a:rPr>
              <a:t>Cloud Data Myth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  <a:sym typeface="Helvetic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38" y="1791240"/>
            <a:ext cx="287189" cy="2576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21193" y="2258451"/>
            <a:ext cx="2259392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099" rtlCol="0" anchor="t">
            <a:spAutoFit/>
          </a:bodyPr>
          <a:lstStyle/>
          <a:p>
            <a:pPr latinLnBrk="1" hangingPunct="0"/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  <a:sym typeface="Helvetica"/>
              </a:rPr>
              <a:t>Need for Services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  <a:sym typeface="Helvetica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21" y="2297370"/>
            <a:ext cx="287189" cy="257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08893" y="2746494"/>
            <a:ext cx="2259392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099" rtlCol="0" anchor="t">
            <a:spAutoFit/>
          </a:bodyPr>
          <a:lstStyle/>
          <a:p>
            <a:pPr latinLnBrk="1" hangingPunct="0"/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  <a:sym typeface="Helvetica"/>
              </a:rPr>
              <a:t>Telerik Data Connectors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  <a:sym typeface="Helvetica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20" y="2785413"/>
            <a:ext cx="287189" cy="2576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20704" y="3192342"/>
            <a:ext cx="2790650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099" rtlCol="0" anchor="t">
            <a:spAutoFit/>
          </a:bodyPr>
          <a:lstStyle/>
          <a:p>
            <a:pPr latinLnBrk="1" hangingPunct="0"/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  <a:sym typeface="Helvetica"/>
              </a:rPr>
              <a:t>Azure Hybrid Connections 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  <a:sym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32" y="3231261"/>
            <a:ext cx="287189" cy="2576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14430" y="3692442"/>
            <a:ext cx="2724251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099" rtlCol="0" anchor="t">
            <a:spAutoFit/>
          </a:bodyPr>
          <a:lstStyle/>
          <a:p>
            <a:pPr latinLnBrk="1" hangingPunct="0"/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  <a:sym typeface="Helvetica"/>
              </a:rPr>
              <a:t>Security &amp; </a:t>
            </a:r>
            <a:r>
              <a:rPr lang="en-US" smtClean="0">
                <a:solidFill>
                  <a:srgbClr val="2A2D33"/>
                </a:solidFill>
                <a:latin typeface="Bookman Old Style"/>
                <a:cs typeface="Bookman Old Style"/>
                <a:sym typeface="Helvetica"/>
              </a:rPr>
              <a:t>Other concerns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  <a:sym typeface="Helvetica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58" y="3731361"/>
            <a:ext cx="287189" cy="2576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" y="3910071"/>
            <a:ext cx="1045247" cy="109202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08892" y="4165152"/>
            <a:ext cx="3899374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099" rtlCol="0" anchor="t">
            <a:spAutoFit/>
          </a:bodyPr>
          <a:lstStyle/>
          <a:p>
            <a:pPr latinLnBrk="1" hangingPunct="0"/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  <a:sym typeface="Helvetica"/>
              </a:rPr>
              <a:t>Free your Data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  <a:sym typeface="Helvetic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20" y="4204071"/>
            <a:ext cx="287189" cy="2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80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546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6813"/>
            <a:ext cx="9144000" cy="25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05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8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06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35" y="2459674"/>
            <a:ext cx="5007395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Riskier Demos </a:t>
            </a:r>
            <a:r>
              <a:rPr lang="is-IS" i="1" dirty="0" smtClean="0">
                <a:latin typeface="Bookman Old Style"/>
                <a:cs typeface="Bookman Old Style"/>
              </a:rPr>
              <a:t>… Why Not</a:t>
            </a:r>
            <a:r>
              <a:rPr lang="en-US" i="1" dirty="0" smtClean="0">
                <a:latin typeface="Bookman Old Style"/>
                <a:cs typeface="Bookman Old Style"/>
              </a:rPr>
              <a:t>!</a:t>
            </a:r>
            <a:endParaRPr lang="en-US" i="1" dirty="0">
              <a:latin typeface="Bookman Old Style"/>
              <a:cs typeface="Bookman Old Sty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223" y="2665414"/>
            <a:ext cx="1953650" cy="134894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73135" y="3134148"/>
            <a:ext cx="5764912" cy="411480"/>
          </a:xfrm>
          <a:prstGeom prst="rect">
            <a:avLst/>
          </a:prstGeom>
          <a:noFill/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i="1" dirty="0" smtClean="0">
                <a:latin typeface="Bookman Old Style"/>
                <a:cs typeface="Bookman Old Style"/>
              </a:rPr>
              <a:t>Let’s Connect to On-Premises Data </a:t>
            </a:r>
            <a:r>
              <a:rPr lang="is-IS" i="1" dirty="0" smtClean="0">
                <a:latin typeface="Bookman Old Style"/>
                <a:cs typeface="Bookman Old Style"/>
              </a:rPr>
              <a:t>…</a:t>
            </a:r>
            <a:endParaRPr lang="en-US" i="1" dirty="0">
              <a:latin typeface="Bookman Old Style"/>
              <a:cs typeface="Bookman Old Styl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911" y="1266329"/>
            <a:ext cx="2811182" cy="12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79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840" y="2437262"/>
            <a:ext cx="5649866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That’s it </a:t>
            </a:r>
            <a:r>
              <a:rPr lang="is-IS" i="1" dirty="0" smtClean="0">
                <a:latin typeface="Bookman Old Style"/>
                <a:cs typeface="Bookman Old Style"/>
              </a:rPr>
              <a:t>…</a:t>
            </a:r>
            <a:r>
              <a:rPr lang="en-US" i="1" dirty="0" smtClean="0">
                <a:latin typeface="Bookman Old Style"/>
                <a:cs typeface="Bookman Old Style"/>
              </a:rPr>
              <a:t> You’re moving my cheese!</a:t>
            </a:r>
            <a:endParaRPr lang="en-US" i="1" dirty="0">
              <a:latin typeface="Bookman Old Style"/>
              <a:cs typeface="Bookman Old Style"/>
            </a:endParaRPr>
          </a:p>
        </p:txBody>
      </p:sp>
      <p:pic>
        <p:nvPicPr>
          <p:cNvPr id="3" name="Picture 2" descr="Screen Shot 2015-04-15 at 7.39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91" y="1599265"/>
            <a:ext cx="2133083" cy="16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15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443" y="986567"/>
            <a:ext cx="8503920" cy="411480"/>
          </a:xfrm>
        </p:spPr>
        <p:txBody>
          <a:bodyPr/>
          <a:lstStyle/>
          <a:p>
            <a:r>
              <a:rPr lang="is-IS" i="1" dirty="0" smtClean="0">
                <a:latin typeface="Bookman Old Style"/>
                <a:cs typeface="Bookman Old Style"/>
              </a:rPr>
              <a:t>I have some Concerns though ...</a:t>
            </a:r>
            <a:endParaRPr lang="en-US" i="1" dirty="0">
              <a:latin typeface="Bookman Old Style"/>
              <a:cs typeface="Bookman Old Style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443" y="1890692"/>
            <a:ext cx="4527167" cy="2678609"/>
          </a:xfrm>
          <a:prstGeom prst="rect">
            <a:avLst/>
          </a:prstGeom>
          <a:noFill/>
        </p:spPr>
        <p:txBody>
          <a:bodyPr vert="horz" lIns="68579" tIns="34289" rIns="68579" bIns="34289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285743" indent="-285743">
              <a:lnSpc>
                <a:spcPct val="150000"/>
              </a:lnSpc>
              <a:buFont typeface="Wingdings" charset="2"/>
              <a:buChar char="v"/>
            </a:pPr>
            <a:r>
              <a:rPr lang="en-US" sz="2000" dirty="0" smtClean="0">
                <a:latin typeface="Bookman Old Style"/>
                <a:cs typeface="Bookman Old Style"/>
              </a:rPr>
              <a:t> Security</a:t>
            </a:r>
            <a:endParaRPr lang="en-US" sz="2000" dirty="0">
              <a:latin typeface="Bookman Old Style"/>
              <a:cs typeface="Bookman Old Style"/>
            </a:endParaRPr>
          </a:p>
          <a:p>
            <a:pPr marL="285743" indent="-285743">
              <a:lnSpc>
                <a:spcPct val="150000"/>
              </a:lnSpc>
              <a:buFont typeface="Wingdings" charset="2"/>
              <a:buChar char="v"/>
            </a:pPr>
            <a:r>
              <a:rPr lang="en-US" sz="2000" dirty="0" smtClean="0">
                <a:latin typeface="Bookman Old Style"/>
                <a:cs typeface="Bookman Old Style"/>
              </a:rPr>
              <a:t> Stored Procedures</a:t>
            </a:r>
          </a:p>
          <a:p>
            <a:pPr marL="285743" indent="-285743">
              <a:lnSpc>
                <a:spcPct val="150000"/>
              </a:lnSpc>
              <a:buFont typeface="Wingdings" charset="2"/>
              <a:buChar char="v"/>
            </a:pPr>
            <a:r>
              <a:rPr lang="en-US" sz="2000" dirty="0" smtClean="0">
                <a:latin typeface="Bookman Old Style"/>
                <a:cs typeface="Bookman Old Style"/>
              </a:rPr>
              <a:t> Performance</a:t>
            </a:r>
          </a:p>
          <a:p>
            <a:pPr marL="285743" indent="-285743">
              <a:lnSpc>
                <a:spcPct val="150000"/>
              </a:lnSpc>
              <a:buFont typeface="Wingdings" charset="2"/>
              <a:buChar char="v"/>
            </a:pPr>
            <a:r>
              <a:rPr lang="en-US" sz="2000" dirty="0" smtClean="0">
                <a:latin typeface="Bookman Old Style"/>
                <a:cs typeface="Bookman Old Style"/>
              </a:rPr>
              <a:t> Concurrency</a:t>
            </a:r>
            <a:endParaRPr lang="en-US" sz="2000" dirty="0">
              <a:latin typeface="Bookman Old Style"/>
              <a:cs typeface="Bookman Old Style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Bookman Old Style"/>
              <a:cs typeface="Bookman Old Style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Bookman Old Style"/>
              <a:cs typeface="Bookman Old Style"/>
            </a:endParaRPr>
          </a:p>
        </p:txBody>
      </p:sp>
      <p:pic>
        <p:nvPicPr>
          <p:cNvPr id="8" name="Picture 7" descr="Screen Shot 2015-04-15 at 7.3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10" y="1515036"/>
            <a:ext cx="2195280" cy="25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4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35" y="2193237"/>
            <a:ext cx="5359309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Q/A Time!</a:t>
            </a:r>
            <a:endParaRPr lang="en-US" i="1" dirty="0">
              <a:latin typeface="Bookman Old Style"/>
              <a:cs typeface="Bookman Old Style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1202" y="2718657"/>
            <a:ext cx="5359309" cy="411480"/>
          </a:xfrm>
          <a:prstGeom prst="rect">
            <a:avLst/>
          </a:prstGeom>
          <a:noFill/>
        </p:spPr>
        <p:txBody>
          <a:bodyPr vert="horz" lIns="68579" tIns="34289" rIns="68579" bIns="34289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i="1" dirty="0" smtClean="0">
                <a:solidFill>
                  <a:schemeClr val="accent4"/>
                </a:solidFill>
                <a:latin typeface="Bookman Old Style"/>
                <a:cs typeface="Bookman Old Style"/>
              </a:rPr>
              <a:t>Thank You Very Much!</a:t>
            </a:r>
            <a:endParaRPr lang="en-US" i="1" dirty="0">
              <a:solidFill>
                <a:schemeClr val="accent4"/>
              </a:solidFill>
              <a:latin typeface="Bookman Old Style"/>
              <a:cs typeface="Bookman Old Style"/>
            </a:endParaRPr>
          </a:p>
        </p:txBody>
      </p:sp>
      <p:pic>
        <p:nvPicPr>
          <p:cNvPr id="5" name="Picture 4" descr="Screen Shot 2015-04-15 at 7.3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17" y="1575153"/>
            <a:ext cx="1997148" cy="164764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1202" y="3244077"/>
            <a:ext cx="2116277" cy="411480"/>
          </a:xfrm>
          <a:prstGeom prst="rect">
            <a:avLst/>
          </a:prstGeom>
          <a:noFill/>
        </p:spPr>
        <p:txBody>
          <a:bodyPr vert="horz" lIns="68579" tIns="34289" rIns="68579" bIns="34289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i="1" dirty="0" smtClean="0">
                <a:latin typeface="Bookman Old Style"/>
                <a:cs typeface="Bookman Old Style"/>
              </a:rPr>
              <a:t>@</a:t>
            </a:r>
            <a:r>
              <a:rPr lang="en-US" i="1" dirty="0" err="1" smtClean="0">
                <a:latin typeface="Bookman Old Style"/>
                <a:cs typeface="Bookman Old Style"/>
              </a:rPr>
              <a:t>samidip</a:t>
            </a:r>
            <a:endParaRPr lang="en-US" i="1" dirty="0">
              <a:latin typeface="Bookman Old Style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19760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73" y="865250"/>
            <a:ext cx="8503920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Why use the Cloud?</a:t>
            </a:r>
            <a:endParaRPr lang="en-US" i="1" dirty="0">
              <a:latin typeface="Bookman Old Style"/>
              <a:cs typeface="Bookman Old Sty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52" y="1651918"/>
            <a:ext cx="5247325" cy="29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28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73" y="865250"/>
            <a:ext cx="8503920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Are you all in?</a:t>
            </a:r>
            <a:endParaRPr lang="en-US" i="1" dirty="0">
              <a:latin typeface="Bookman Old Style"/>
              <a:cs typeface="Bookman Old Sty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2" y="1569320"/>
            <a:ext cx="4524310" cy="31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42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20" y="607801"/>
            <a:ext cx="8503920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Cloud Computing Offerings</a:t>
            </a:r>
            <a:endParaRPr lang="en-US" i="1" dirty="0">
              <a:latin typeface="Bookman Old Style"/>
              <a:cs typeface="Bookman Old Sty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66" y="1492850"/>
            <a:ext cx="4858179" cy="25378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24166" y="4196497"/>
            <a:ext cx="6170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Always evaluate your needs | Compare Providers</a:t>
            </a:r>
            <a:endParaRPr lang="en-US" dirty="0">
              <a:solidFill>
                <a:srgbClr val="2A2D33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86627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20" y="607801"/>
            <a:ext cx="8503920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Say </a:t>
            </a:r>
            <a:r>
              <a:rPr lang="en-US" i="1" dirty="0" err="1" smtClean="0">
                <a:latin typeface="Bookman Old Style"/>
                <a:cs typeface="Bookman Old Style"/>
              </a:rPr>
              <a:t>BaaS</a:t>
            </a:r>
            <a:r>
              <a:rPr lang="en-US" i="1" dirty="0" smtClean="0">
                <a:latin typeface="Bookman Old Style"/>
                <a:cs typeface="Bookman Old Style"/>
              </a:rPr>
              <a:t>!</a:t>
            </a:r>
            <a:endParaRPr lang="en-US" i="1" dirty="0">
              <a:latin typeface="Bookman Old Style"/>
              <a:cs typeface="Bookman Old Sty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4166" y="4196497"/>
            <a:ext cx="6170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You could mix &amp; match | Hybrid stories | Data services</a:t>
            </a:r>
            <a:endParaRPr lang="en-US" dirty="0">
              <a:solidFill>
                <a:srgbClr val="2A2D33"/>
              </a:solidFill>
              <a:latin typeface="La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96" y="1220934"/>
            <a:ext cx="3410544" cy="2773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09" y="1869302"/>
            <a:ext cx="953737" cy="631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433" y="2702806"/>
            <a:ext cx="1207563" cy="9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83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49884" y="1150100"/>
            <a:ext cx="6747190" cy="33009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buFont typeface="Wingdings" charset="2"/>
              <a:buAutoNum type="arabicPlain"/>
            </a:pP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Easily add Cloud Backend for your apps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endParaRPr lang="en-US" dirty="0" smtClean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Reach </a:t>
            </a:r>
            <a:r>
              <a:rPr lang="en-US" dirty="0">
                <a:solidFill>
                  <a:srgbClr val="2A2D33"/>
                </a:solidFill>
                <a:latin typeface="Bookman Old Style"/>
                <a:cs typeface="Bookman Old Style"/>
              </a:rPr>
              <a:t>every user on any P</a:t>
            </a: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latform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Cross-Platform Push Notifications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Social User Authentication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r>
              <a:rPr lang="en-US" dirty="0">
                <a:solidFill>
                  <a:srgbClr val="2A2D33"/>
                </a:solidFill>
                <a:latin typeface="Bookman Old Style"/>
                <a:cs typeface="Bookman Old Style"/>
              </a:rPr>
              <a:t>Scale on demand with global availability &amp; </a:t>
            </a: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reach</a:t>
            </a:r>
          </a:p>
          <a:p>
            <a:pPr marL="342900" indent="-342900">
              <a:buFont typeface="Wingdings" charset="2"/>
              <a:buAutoNum type="arabicPlain"/>
            </a:pP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r>
              <a:rPr lang="en-US" dirty="0" err="1" smtClean="0">
                <a:solidFill>
                  <a:srgbClr val="2A2D33"/>
                </a:solidFill>
                <a:latin typeface="Bookman Old Style"/>
                <a:cs typeface="Bookman Old Style"/>
              </a:rPr>
              <a:t>RESTful</a:t>
            </a: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 Services over Relational/Non-Relational Data</a:t>
            </a:r>
          </a:p>
          <a:p>
            <a:pPr marL="342900" indent="-342900">
              <a:buFont typeface="Wingdings" charset="2"/>
              <a:buAutoNum type="arabicPlain"/>
            </a:pP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Cloud Code (.NET/</a:t>
            </a:r>
            <a:r>
              <a:rPr lang="en-US" dirty="0" err="1" smtClean="0">
                <a:solidFill>
                  <a:srgbClr val="2A2D33"/>
                </a:solidFill>
                <a:latin typeface="Bookman Old Style"/>
                <a:cs typeface="Bookman Old Style"/>
              </a:rPr>
              <a:t>NodeJS</a:t>
            </a:r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)</a:t>
            </a: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  <a:p>
            <a:pPr marL="342900" indent="-342900">
              <a:buFont typeface="Wingdings" charset="2"/>
              <a:buAutoNum type="arabicPlain"/>
            </a:pPr>
            <a:endParaRPr lang="en-US" dirty="0">
              <a:solidFill>
                <a:srgbClr val="2A2D33"/>
              </a:solidFill>
              <a:latin typeface="Bookman Old Style"/>
              <a:cs typeface="Bookman Old Styl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0" y="3180387"/>
            <a:ext cx="722677" cy="625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5" y="2285458"/>
            <a:ext cx="838230" cy="645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075" y="2612293"/>
            <a:ext cx="1036137" cy="712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185" y="1642992"/>
            <a:ext cx="841286" cy="6855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16" y="1358364"/>
            <a:ext cx="898447" cy="67755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4352" y="542651"/>
            <a:ext cx="4119241" cy="411480"/>
          </a:xfrm>
        </p:spPr>
        <p:txBody>
          <a:bodyPr>
            <a:normAutofit/>
          </a:bodyPr>
          <a:lstStyle/>
          <a:p>
            <a:r>
              <a:rPr lang="en-US" sz="2400" i="1" dirty="0" err="1" smtClean="0">
                <a:latin typeface="Bookman Old Style"/>
                <a:cs typeface="Bookman Old Style"/>
              </a:rPr>
              <a:t>BaaS</a:t>
            </a:r>
            <a:r>
              <a:rPr lang="en-US" sz="2400" i="1" dirty="0" smtClean="0">
                <a:latin typeface="Bookman Old Style"/>
                <a:cs typeface="Bookman Old Style"/>
              </a:rPr>
              <a:t> Benefits</a:t>
            </a:r>
            <a:endParaRPr lang="en-US" sz="2400" i="1" dirty="0">
              <a:latin typeface="Bookman Old Style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55942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662" y="883179"/>
            <a:ext cx="8503920" cy="411480"/>
          </a:xfrm>
        </p:spPr>
        <p:txBody>
          <a:bodyPr/>
          <a:lstStyle/>
          <a:p>
            <a:r>
              <a:rPr lang="en-US" i="1" dirty="0" smtClean="0">
                <a:latin typeface="Bookman Old Style"/>
                <a:cs typeface="Bookman Old Style"/>
              </a:rPr>
              <a:t>Everyone keeps talking about the Cloud </a:t>
            </a:r>
            <a:r>
              <a:rPr lang="is-IS" i="1" dirty="0" smtClean="0">
                <a:latin typeface="Bookman Old Style"/>
                <a:cs typeface="Bookman Old Style"/>
              </a:rPr>
              <a:t>…</a:t>
            </a:r>
            <a:endParaRPr lang="en-US" i="1" dirty="0">
              <a:latin typeface="Bookman Old Style"/>
              <a:cs typeface="Bookman Old Sty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5" y="2052917"/>
            <a:ext cx="2676090" cy="173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375" y="1927411"/>
            <a:ext cx="3226974" cy="19909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2608" y="3990309"/>
            <a:ext cx="6170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A2D33"/>
                </a:solidFill>
                <a:latin typeface="Bookman Old Style"/>
                <a:cs typeface="Bookman Old Style"/>
              </a:rPr>
              <a:t>I have Enterprise Data, damn it | I can’t just move to the Cloud</a:t>
            </a:r>
            <a:endParaRPr lang="en-US" dirty="0">
              <a:solidFill>
                <a:srgbClr val="2A2D33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991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23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1_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Metric">
      <a:majorFont>
        <a:latin typeface="Metric Bold"/>
        <a:ea typeface=""/>
        <a:cs typeface=""/>
      </a:majorFont>
      <a:minorFont>
        <a:latin typeface="Metric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GlobalGathering" id="{7E85FF9B-8877-49BD-BF1B-DBAE84329A25}" vid="{14ED4DDA-1649-4FE2-8BAA-9DDDE833FA16}"/>
    </a:ext>
  </a:extLst>
</a:theme>
</file>

<file path=ppt/theme/theme3.xml><?xml version="1.0" encoding="utf-8"?>
<a:theme xmlns:a="http://schemas.openxmlformats.org/drawingml/2006/main" name="3_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GlobalGathering" id="{7E85FF9B-8877-49BD-BF1B-DBAE84329A25}" vid="{14ED4DDA-1649-4FE2-8BAA-9DDDE833FA1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10595</TotalTime>
  <Words>236</Words>
  <Application>Microsoft Macintosh PowerPoint</Application>
  <PresentationFormat>On-screen Show (16:9)</PresentationFormat>
  <Paragraphs>55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Bookman Old Style</vt:lpstr>
      <vt:lpstr>Calibri</vt:lpstr>
      <vt:lpstr>Helvetica</vt:lpstr>
      <vt:lpstr>Lato</vt:lpstr>
      <vt:lpstr>Lato Black</vt:lpstr>
      <vt:lpstr>Metric Bold</vt:lpstr>
      <vt:lpstr>Metric Light</vt:lpstr>
      <vt:lpstr>Open Sans</vt:lpstr>
      <vt:lpstr>Open Sans Light</vt:lpstr>
      <vt:lpstr>Wingdings</vt:lpstr>
      <vt:lpstr>Arial</vt:lpstr>
      <vt:lpstr>Telerik</vt:lpstr>
      <vt:lpstr>1_Telerik</vt:lpstr>
      <vt:lpstr>3_Telerik</vt:lpstr>
      <vt:lpstr>Free Your On-Premises Data!</vt:lpstr>
      <vt:lpstr>What’s on the plate</vt:lpstr>
      <vt:lpstr>Why use the Cloud?</vt:lpstr>
      <vt:lpstr>Are you all in?</vt:lpstr>
      <vt:lpstr>Cloud Computing Offerings</vt:lpstr>
      <vt:lpstr>Say BaaS!</vt:lpstr>
      <vt:lpstr>BaaS Benefits</vt:lpstr>
      <vt:lpstr>Everyone keeps talking about the Cloud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Connectors in Backend Services!</vt:lpstr>
      <vt:lpstr>I like big Demos .. I cannot lie!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Riskier Demos … Why Not!</vt:lpstr>
      <vt:lpstr>That’s it … You’re moving my cheese!</vt:lpstr>
      <vt:lpstr>I have some Concerns though ...</vt:lpstr>
      <vt:lpstr>Q/A Time!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Samidip Basu</cp:lastModifiedBy>
  <cp:revision>257</cp:revision>
  <dcterms:created xsi:type="dcterms:W3CDTF">2013-04-11T08:37:24Z</dcterms:created>
  <dcterms:modified xsi:type="dcterms:W3CDTF">2015-10-23T14:14:33Z</dcterms:modified>
</cp:coreProperties>
</file>